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6" r:id="rId3"/>
    <p:sldId id="264" r:id="rId4"/>
    <p:sldId id="265" r:id="rId5"/>
    <p:sldId id="266" r:id="rId6"/>
    <p:sldId id="268" r:id="rId7"/>
    <p:sldId id="272" r:id="rId8"/>
    <p:sldId id="271" r:id="rId9"/>
    <p:sldId id="273" r:id="rId10"/>
    <p:sldId id="275" r:id="rId11"/>
  </p:sldIdLst>
  <p:sldSz cx="9144000" cy="6858000" type="screen4x3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666699"/>
    <a:srgbClr val="04374A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37" autoAdjust="0"/>
    <p:restoredTop sz="94364" autoAdjust="0"/>
  </p:normalViewPr>
  <p:slideViewPr>
    <p:cSldViewPr>
      <p:cViewPr varScale="1">
        <p:scale>
          <a:sx n="69" d="100"/>
          <a:sy n="69" d="100"/>
        </p:scale>
        <p:origin x="1448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564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t>29.10.2022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265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2420888"/>
            <a:ext cx="7344816" cy="1440160"/>
          </a:xfrm>
        </p:spPr>
        <p:txBody>
          <a:bodyPr/>
          <a:lstStyle>
            <a:lvl1pPr>
              <a:defRPr b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339752" y="14401"/>
            <a:ext cx="6696744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9" name="Текст 2"/>
          <p:cNvSpPr>
            <a:spLocks noGrp="1"/>
          </p:cNvSpPr>
          <p:nvPr>
            <p:ph idx="1"/>
          </p:nvPr>
        </p:nvSpPr>
        <p:spPr>
          <a:xfrm>
            <a:off x="179512" y="1340768"/>
            <a:ext cx="8712968" cy="446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29.10.2022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29.10.2022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29.10.2022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29.10.2022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29.10.2022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29.10.2022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14401"/>
            <a:ext cx="6696744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340768"/>
            <a:ext cx="8712968" cy="446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2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phonoteka.org/uploads/posts/2021-05/1621006952_21-phonoteka_org-p-fon-dlya-prezentatsii-svetlii-s-produktami-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0" y="0"/>
            <a:ext cx="91269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67" y="1830846"/>
            <a:ext cx="7519353" cy="43155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1052152" y="179102"/>
            <a:ext cx="70567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C00000"/>
                </a:solidFill>
              </a:rPr>
              <a:t>МУНИЦИПАЛЬНОЕ БЮДЖЕТНОЕ ОБЩЕОБРАЗОВАТЕЛЬНОЕ УЧРЕЖДЕНИЕ «</a:t>
            </a:r>
            <a:r>
              <a:rPr lang="ru-RU" b="1" i="1" dirty="0" err="1">
                <a:solidFill>
                  <a:srgbClr val="C00000"/>
                </a:solidFill>
              </a:rPr>
              <a:t>Гудермесская</a:t>
            </a:r>
            <a:r>
              <a:rPr lang="ru-RU" b="1" i="1" dirty="0">
                <a:solidFill>
                  <a:srgbClr val="C00000"/>
                </a:solidFill>
              </a:rPr>
              <a:t> средняя школа № </a:t>
            </a:r>
            <a:r>
              <a:rPr lang="ru-RU" b="1" i="1" dirty="0" smtClean="0">
                <a:solidFill>
                  <a:srgbClr val="C00000"/>
                </a:solidFill>
              </a:rPr>
              <a:t>10» </a:t>
            </a:r>
            <a:endParaRPr lang="ru-RU" b="1" i="1" dirty="0">
              <a:solidFill>
                <a:srgbClr val="C00000"/>
              </a:solidFill>
            </a:endParaRPr>
          </a:p>
          <a:p>
            <a:pPr algn="ctr"/>
            <a:r>
              <a:rPr lang="ru-RU" b="1" i="1" dirty="0" err="1">
                <a:solidFill>
                  <a:srgbClr val="C00000"/>
                </a:solidFill>
              </a:rPr>
              <a:t>Гудермесского</a:t>
            </a:r>
            <a:r>
              <a:rPr lang="ru-RU" b="1" i="1" dirty="0">
                <a:solidFill>
                  <a:srgbClr val="C00000"/>
                </a:solidFill>
              </a:rPr>
              <a:t> муниципального района </a:t>
            </a:r>
          </a:p>
        </p:txBody>
      </p:sp>
    </p:spTree>
    <p:extLst>
      <p:ext uri="{BB962C8B-B14F-4D97-AF65-F5344CB8AC3E}">
        <p14:creationId xmlns:p14="http://schemas.microsoft.com/office/powerpoint/2010/main" val="3526800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avatars.mds.yandex.net/i?id=4aaca196df30c1e77473d3db9ee8713a_l-5222233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8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6022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2348880"/>
            <a:ext cx="7344816" cy="1440160"/>
          </a:xfrm>
        </p:spPr>
        <p:txBody>
          <a:bodyPr/>
          <a:lstStyle/>
          <a:p>
            <a:r>
              <a:rPr lang="ru-RU" b="1" i="1" dirty="0" smtClean="0"/>
              <a:t>Приготовление горячего завтрака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75248" y="260648"/>
            <a:ext cx="6768752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Настоящий повар – это тот, кто может из одного ингредиента приготовить десяток блюд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r"/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546" y="2060848"/>
            <a:ext cx="4919192" cy="44349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6310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0789" y="46495"/>
            <a:ext cx="6696744" cy="1080120"/>
          </a:xfrm>
        </p:spPr>
        <p:txBody>
          <a:bodyPr>
            <a:noAutofit/>
          </a:bodyPr>
          <a:lstStyle/>
          <a:p>
            <a:r>
              <a:rPr lang="ru-RU" sz="3600" i="1" dirty="0">
                <a:solidFill>
                  <a:srgbClr val="FF0000"/>
                </a:solidFill>
              </a:rPr>
              <a:t>Школьное питание </a:t>
            </a:r>
            <a:r>
              <a:rPr lang="ru-RU" sz="3600" i="1" dirty="0" smtClean="0">
                <a:solidFill>
                  <a:srgbClr val="FF0000"/>
                </a:solidFill>
              </a:rPr>
              <a:t>–</a:t>
            </a:r>
            <a:br>
              <a:rPr lang="ru-RU" sz="3600" i="1" dirty="0" smtClean="0">
                <a:solidFill>
                  <a:srgbClr val="FF0000"/>
                </a:solidFill>
              </a:rPr>
            </a:br>
            <a:r>
              <a:rPr lang="ru-RU" sz="3600" i="1" dirty="0" smtClean="0">
                <a:solidFill>
                  <a:srgbClr val="FF0000"/>
                </a:solidFill>
              </a:rPr>
              <a:t>                             </a:t>
            </a:r>
            <a:r>
              <a:rPr lang="ru-RU" sz="3600" i="1" dirty="0">
                <a:solidFill>
                  <a:srgbClr val="FF0000"/>
                </a:solidFill>
              </a:rPr>
              <a:t>залог </a:t>
            </a:r>
            <a:r>
              <a:rPr lang="ru-RU" sz="3600" i="1" dirty="0" smtClean="0">
                <a:solidFill>
                  <a:srgbClr val="FF0000"/>
                </a:solidFill>
              </a:rPr>
              <a:t>здоровья</a:t>
            </a:r>
            <a:endParaRPr lang="ru-RU" sz="3600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869160"/>
            <a:ext cx="7463779" cy="2160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Горячее питание детей во время пребывания в школе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- один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из важных условий поддержания их здоровья и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                           способности к  эффективному обучению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t="17611"/>
          <a:stretch/>
        </p:blipFill>
        <p:spPr>
          <a:xfrm>
            <a:off x="1763688" y="1597279"/>
            <a:ext cx="5976664" cy="32718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82533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goppt.ru/assets/cache/images/assets/files/109/slajd2-532x399-4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21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332656"/>
            <a:ext cx="3963265" cy="4464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300" i="1" dirty="0">
                <a:solidFill>
                  <a:schemeClr val="accent5">
                    <a:lumMod val="50000"/>
                  </a:schemeClr>
                </a:solidFill>
              </a:rPr>
              <a:t>Хорошая организация школьного питания ведёт к улучшению показателей уровня здоровья населения, и в первую очередь  детей, учитывая, что в школе  они проводят большую часть своего времени. </a:t>
            </a:r>
          </a:p>
          <a:p>
            <a:pPr marL="0" indent="0">
              <a:buNone/>
            </a:pPr>
            <a:r>
              <a:rPr lang="ru-RU" sz="2300" i="1" dirty="0" smtClean="0">
                <a:solidFill>
                  <a:schemeClr val="accent5">
                    <a:lumMod val="50000"/>
                  </a:schemeClr>
                </a:solidFill>
              </a:rPr>
              <a:t>Поэтому питание является одним из важных факторов, </a:t>
            </a:r>
          </a:p>
          <a:p>
            <a:pPr marL="0" indent="0">
              <a:buNone/>
            </a:pPr>
            <a:r>
              <a:rPr lang="ru-RU" sz="2300" i="1" dirty="0" smtClean="0">
                <a:solidFill>
                  <a:schemeClr val="accent5">
                    <a:lumMod val="50000"/>
                  </a:schemeClr>
                </a:solidFill>
              </a:rPr>
              <a:t>определяющих здоровье подрастающего поколения.</a:t>
            </a:r>
            <a:endParaRPr lang="ru-RU" sz="23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14766" b="13410"/>
          <a:stretch/>
        </p:blipFill>
        <p:spPr>
          <a:xfrm>
            <a:off x="4362026" y="485318"/>
            <a:ext cx="4490716" cy="4311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61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phonoteka.org/uploads/posts/2021-05/1621805071_3-phonoteka_org-p-fon-pitanie-v-shkole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" y="-1117"/>
            <a:ext cx="9141111" cy="6855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gorodokboxing.com/wp-content/uploads/2019/12/19142445.291014.189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792630"/>
            <a:ext cx="5012568" cy="33417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7" name="Прямоугольник 6"/>
          <p:cNvSpPr/>
          <p:nvPr/>
        </p:nvSpPr>
        <p:spPr>
          <a:xfrm>
            <a:off x="1727176" y="502596"/>
            <a:ext cx="741682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800" b="1" dirty="0">
                <a:ln/>
                <a:solidFill>
                  <a:schemeClr val="accent3"/>
                </a:solidFill>
              </a:rPr>
              <a:t>Технология приготовления </a:t>
            </a:r>
          </a:p>
          <a:p>
            <a:pPr algn="ctr"/>
            <a:r>
              <a:rPr lang="ru-RU" sz="4800" b="1" dirty="0">
                <a:ln/>
                <a:solidFill>
                  <a:schemeClr val="accent3"/>
                </a:solidFill>
              </a:rPr>
              <a:t>«Гречневая каша»</a:t>
            </a:r>
          </a:p>
        </p:txBody>
      </p:sp>
    </p:spTree>
    <p:extLst>
      <p:ext uri="{BB962C8B-B14F-4D97-AF65-F5344CB8AC3E}">
        <p14:creationId xmlns:p14="http://schemas.microsoft.com/office/powerpoint/2010/main" val="308373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1" y="62117"/>
            <a:ext cx="4572000" cy="3943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5724128" y="4683919"/>
            <a:ext cx="3419872" cy="21740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3419872" cy="1916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Заголовок 2"/>
          <p:cNvSpPr>
            <a:spLocks noGrp="1"/>
          </p:cNvSpPr>
          <p:nvPr>
            <p:ph type="title"/>
          </p:nvPr>
        </p:nvSpPr>
        <p:spPr>
          <a:xfrm>
            <a:off x="-396552" y="1124744"/>
            <a:ext cx="5544616" cy="1323533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</a:rPr>
              <a:t>Рецептура</a:t>
            </a:r>
            <a:br>
              <a:rPr lang="ru-RU" sz="6600" b="1" dirty="0" smtClean="0">
                <a:solidFill>
                  <a:srgbClr val="FF0000"/>
                </a:solidFill>
              </a:rPr>
            </a:br>
            <a:endParaRPr lang="ru-RU" sz="4000" dirty="0">
              <a:solidFill>
                <a:srgbClr val="FF0000"/>
              </a:solidFill>
              <a:effectLst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9021313"/>
              </p:ext>
            </p:extLst>
          </p:nvPr>
        </p:nvGraphicFramePr>
        <p:xfrm>
          <a:off x="179512" y="2943166"/>
          <a:ext cx="6075137" cy="37042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465452557"/>
                    </a:ext>
                  </a:extLst>
                </a:gridCol>
                <a:gridCol w="759383">
                  <a:extLst>
                    <a:ext uri="{9D8B030D-6E8A-4147-A177-3AD203B41FA5}">
                      <a16:colId xmlns:a16="http://schemas.microsoft.com/office/drawing/2014/main" val="2397376517"/>
                    </a:ext>
                  </a:extLst>
                </a:gridCol>
                <a:gridCol w="1003692">
                  <a:extLst>
                    <a:ext uri="{9D8B030D-6E8A-4147-A177-3AD203B41FA5}">
                      <a16:colId xmlns:a16="http://schemas.microsoft.com/office/drawing/2014/main" val="1429993249"/>
                    </a:ext>
                  </a:extLst>
                </a:gridCol>
                <a:gridCol w="935896">
                  <a:extLst>
                    <a:ext uri="{9D8B030D-6E8A-4147-A177-3AD203B41FA5}">
                      <a16:colId xmlns:a16="http://schemas.microsoft.com/office/drawing/2014/main" val="2040791498"/>
                    </a:ext>
                  </a:extLst>
                </a:gridCol>
                <a:gridCol w="935896">
                  <a:extLst>
                    <a:ext uri="{9D8B030D-6E8A-4147-A177-3AD203B41FA5}">
                      <a16:colId xmlns:a16="http://schemas.microsoft.com/office/drawing/2014/main" val="3760586207"/>
                    </a:ext>
                  </a:extLst>
                </a:gridCol>
                <a:gridCol w="928102">
                  <a:extLst>
                    <a:ext uri="{9D8B030D-6E8A-4147-A177-3AD203B41FA5}">
                      <a16:colId xmlns:a16="http://schemas.microsoft.com/office/drawing/2014/main" val="1749594870"/>
                    </a:ext>
                  </a:extLst>
                </a:gridCol>
              </a:tblGrid>
              <a:tr h="270310"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НАИМЕНОВАНИЕ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РАСХОД СЫРЬЯ НА ПОРЦИЮ, Г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408769"/>
                  </a:ext>
                </a:extLst>
              </a:tr>
              <a:tr h="10492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Вес брутто, г	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% при холодной обработке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Вес нетто, г	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% при тепловой обработке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Выход, г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92902219"/>
                  </a:ext>
                </a:extLst>
              </a:tr>
              <a:tr h="81092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КРУПА ГРЕЧНЕВАЯ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101,0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1,00 (переборка крупы)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100,0</a:t>
                      </a:r>
                      <a:r>
                        <a:rPr lang="ru-RU" sz="1600" dirty="0">
                          <a:effectLst/>
                        </a:rPr>
                        <a:t>	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110,00 – привар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210,0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70085358"/>
                  </a:ext>
                </a:extLst>
              </a:tr>
              <a:tr h="27031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ВОДА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142,0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0,00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142,0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100,00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0,0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88596700"/>
                  </a:ext>
                </a:extLst>
              </a:tr>
              <a:tr h="27031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СОЛЬ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2,0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0,00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100,00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0,0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13656100"/>
                  </a:ext>
                </a:extLst>
              </a:tr>
              <a:tr h="54061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МАСЛО СЛИВОЧНОЕ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12,0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0,00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12,0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16.67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58500865"/>
                  </a:ext>
                </a:extLst>
              </a:tr>
              <a:tr h="4925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ВЫХОД	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210 </a:t>
                      </a:r>
                      <a:r>
                        <a:rPr lang="ru-RU" sz="1600" dirty="0">
                          <a:effectLst/>
                        </a:rPr>
                        <a:t>г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8416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1871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goppt.ru/assets/cache/images/assets/files/109/slajd2-532x399-4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223628" y="0"/>
            <a:ext cx="6696744" cy="1080120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rgbClr val="FF0000"/>
                </a:solidFill>
              </a:rPr>
              <a:t>Процесс </a:t>
            </a:r>
            <a:r>
              <a:rPr lang="ru-RU" sz="4800" dirty="0" smtClean="0">
                <a:solidFill>
                  <a:srgbClr val="FF0000"/>
                </a:solidFill>
              </a:rPr>
              <a:t>приготовления: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20" y="1268760"/>
            <a:ext cx="3240360" cy="138184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Перед варкой крупу перебирают, удаляя посторонние примеси, затем промывают в теплой воде. Воду сливают. </a:t>
            </a:r>
          </a:p>
        </p:txBody>
      </p:sp>
      <p:sp>
        <p:nvSpPr>
          <p:cNvPr id="7" name="Овал 6"/>
          <p:cNvSpPr/>
          <p:nvPr/>
        </p:nvSpPr>
        <p:spPr>
          <a:xfrm>
            <a:off x="84872" y="1080120"/>
            <a:ext cx="602053" cy="6025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1.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18295" y="3166844"/>
            <a:ext cx="3240360" cy="177281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В </a:t>
            </a:r>
            <a:r>
              <a:rPr lang="ru-RU" dirty="0" smtClean="0">
                <a:solidFill>
                  <a:schemeClr val="tx1"/>
                </a:solidFill>
              </a:rPr>
              <a:t>кастрюлю наливают </a:t>
            </a:r>
            <a:r>
              <a:rPr lang="ru-RU" dirty="0">
                <a:solidFill>
                  <a:schemeClr val="tx1"/>
                </a:solidFill>
              </a:rPr>
              <a:t>воду, доводят до кипения. Добавляют соль, всыпают промытую гречневую крупу. Доводят до кипения, отставляют на край </a:t>
            </a:r>
            <a:r>
              <a:rPr lang="ru-RU" dirty="0" smtClean="0">
                <a:solidFill>
                  <a:schemeClr val="tx1"/>
                </a:solidFill>
              </a:rPr>
              <a:t>плиты.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34544" y="4638368"/>
            <a:ext cx="602053" cy="6025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2.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t="23418"/>
          <a:stretch/>
        </p:blipFill>
        <p:spPr>
          <a:xfrm>
            <a:off x="4279894" y="1080120"/>
            <a:ext cx="4142867" cy="42302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23890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static3.depositphotos.com/1001080/176/i/950/depositphotos_1761170-stock-photo-border-from-vegetables-and-mushroom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87" y="0"/>
            <a:ext cx="9144000" cy="6843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884619"/>
            <a:ext cx="6696744" cy="1080120"/>
          </a:xfrm>
        </p:spPr>
        <p:txBody>
          <a:bodyPr>
            <a:noAutofit/>
          </a:bodyPr>
          <a:lstStyle/>
          <a:p>
            <a:r>
              <a:rPr lang="ru-RU" sz="8000" dirty="0" smtClean="0"/>
              <a:t>Меню </a:t>
            </a:r>
            <a:endParaRPr lang="ru-RU" sz="8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491235" y="2903570"/>
            <a:ext cx="31202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Каша </a:t>
            </a:r>
            <a:r>
              <a:rPr lang="ru-RU" sz="24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гречневая- 210г.</a:t>
            </a:r>
            <a:endParaRPr lang="ru-RU" sz="2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98485" y="3417728"/>
            <a:ext cx="30540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Хлеб </a:t>
            </a:r>
            <a:r>
              <a:rPr lang="ru-RU" sz="24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пшеничный-75г</a:t>
            </a:r>
            <a:endParaRPr lang="ru-RU" sz="2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90326" y="3929478"/>
            <a:ext cx="47536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Масло сливочное (порциями)-10г.</a:t>
            </a:r>
            <a:endParaRPr lang="ru-RU" sz="2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617071" y="4476122"/>
            <a:ext cx="28685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Сок (Лидер-А</a:t>
            </a:r>
            <a:r>
              <a:rPr lang="ru-RU" sz="24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)-200г.</a:t>
            </a:r>
            <a:endParaRPr lang="ru-RU" sz="2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365" y="2089061"/>
            <a:ext cx="4200961" cy="358066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536671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9084df478f1aa23bbac18c887ac73d14d3bad76"/>
</p:tagLst>
</file>

<file path=ppt/theme/theme1.xml><?xml version="1.0" encoding="utf-8"?>
<a:theme xmlns:a="http://schemas.openxmlformats.org/drawingml/2006/main" name="Тема Office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2123</TotalTime>
  <Words>240</Words>
  <Application>Microsoft Office PowerPoint</Application>
  <PresentationFormat>Экран (4:3)</PresentationFormat>
  <Paragraphs>61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Segoe UI Light</vt:lpstr>
      <vt:lpstr>Times New Roman</vt:lpstr>
      <vt:lpstr>Тема Office</vt:lpstr>
      <vt:lpstr>Презентация PowerPoint</vt:lpstr>
      <vt:lpstr>Приготовление горячего завтрака</vt:lpstr>
      <vt:lpstr>Презентация PowerPoint</vt:lpstr>
      <vt:lpstr>Школьное питание –                              залог здоровья</vt:lpstr>
      <vt:lpstr>Презентация PowerPoint</vt:lpstr>
      <vt:lpstr>Презентация PowerPoint</vt:lpstr>
      <vt:lpstr>Рецептура </vt:lpstr>
      <vt:lpstr>Процесс приготовления:</vt:lpstr>
      <vt:lpstr>Меню </vt:lpstr>
      <vt:lpstr>Презентация PowerPoint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Вкусная еда</dc:title>
  <dc:creator>obstinate</dc:creator>
  <dc:description>Шаблон презентации с сайта https://presentation-creation.ru/</dc:description>
  <cp:lastModifiedBy>ИКТ</cp:lastModifiedBy>
  <cp:revision>753</cp:revision>
  <dcterms:created xsi:type="dcterms:W3CDTF">2018-02-25T09:09:03Z</dcterms:created>
  <dcterms:modified xsi:type="dcterms:W3CDTF">2022-10-29T12:14:21Z</dcterms:modified>
</cp:coreProperties>
</file>