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6" r:id="rId3"/>
    <p:sldId id="264" r:id="rId4"/>
    <p:sldId id="265" r:id="rId5"/>
    <p:sldId id="266" r:id="rId6"/>
    <p:sldId id="268" r:id="rId7"/>
    <p:sldId id="272" r:id="rId8"/>
    <p:sldId id="271" r:id="rId9"/>
    <p:sldId id="273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7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4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6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honoteka.org/uploads/posts/2021-05/1621006952_21-phonoteka_org-p-fon-dlya-prezentatsii-svetlii-s-produktam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" y="0"/>
            <a:ext cx="9126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7" y="1830846"/>
            <a:ext cx="7519353" cy="4315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52152" y="17910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МУНИЦИПАЛЬНОЕ БЮДЖЕТНОЕ ОБЩЕОБРАЗОВАТЕЛЬНОЕ УЧРЕЖДЕНИЕ «</a:t>
            </a:r>
            <a:r>
              <a:rPr lang="ru-RU" b="1" i="1" dirty="0" err="1">
                <a:solidFill>
                  <a:srgbClr val="C00000"/>
                </a:solidFill>
              </a:rPr>
              <a:t>Гудермесская</a:t>
            </a:r>
            <a:r>
              <a:rPr lang="ru-RU" b="1" i="1" dirty="0">
                <a:solidFill>
                  <a:srgbClr val="C00000"/>
                </a:solidFill>
              </a:rPr>
              <a:t> средняя школа № </a:t>
            </a:r>
            <a:r>
              <a:rPr lang="ru-RU" b="1" i="1" dirty="0" smtClean="0">
                <a:solidFill>
                  <a:srgbClr val="C00000"/>
                </a:solidFill>
              </a:rPr>
              <a:t>10» </a:t>
            </a:r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Гудермесского</a:t>
            </a:r>
            <a:r>
              <a:rPr lang="ru-RU" b="1" i="1" dirty="0">
                <a:solidFill>
                  <a:srgbClr val="C00000"/>
                </a:solidFill>
              </a:rPr>
              <a:t> муниципального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35268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4aaca196df30c1e77473d3db9ee8713a_l-52222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344816" cy="1440160"/>
          </a:xfrm>
        </p:spPr>
        <p:txBody>
          <a:bodyPr/>
          <a:lstStyle/>
          <a:p>
            <a:r>
              <a:rPr lang="ru-RU" b="1" i="1" dirty="0" smtClean="0"/>
              <a:t>Приготовление горячего завтрака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5248" y="260648"/>
            <a:ext cx="67687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повар – это тот, кто может из одного ингредиента приготовить десяток блюд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46" y="2060848"/>
            <a:ext cx="4919192" cy="4434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789" y="46495"/>
            <a:ext cx="6696744" cy="108012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Школьное питание </a:t>
            </a:r>
            <a:r>
              <a:rPr lang="ru-RU" sz="3600" i="1" dirty="0" smtClean="0">
                <a:solidFill>
                  <a:srgbClr val="FF0000"/>
                </a:solidFill>
              </a:rPr>
              <a:t>–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3600" i="1" dirty="0">
                <a:solidFill>
                  <a:srgbClr val="FF0000"/>
                </a:solidFill>
              </a:rPr>
              <a:t>залог </a:t>
            </a:r>
            <a:r>
              <a:rPr lang="ru-RU" sz="3600" i="1" dirty="0" smtClean="0">
                <a:solidFill>
                  <a:srgbClr val="FF0000"/>
                </a:solidFill>
              </a:rPr>
              <a:t>здоровья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69160"/>
            <a:ext cx="7463779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Горячее питание детей во время пребывания в школе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один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из важных условий поддержания их здоровья 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способности к  эффективному обучению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7611"/>
          <a:stretch/>
        </p:blipFill>
        <p:spPr>
          <a:xfrm>
            <a:off x="1763688" y="1597279"/>
            <a:ext cx="5976664" cy="327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25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ppt.ru/assets/cache/images/assets/files/109/slajd2-532x399-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3963265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i="1" dirty="0">
                <a:solidFill>
                  <a:schemeClr val="accent5">
                    <a:lumMod val="50000"/>
                  </a:schemeClr>
                </a:solidFill>
              </a:rPr>
              <a:t>Хорошая организация школьного питания ведёт к улучшению показателей уровня здоровья населения, и в первую очередь  детей, учитывая, что в школе  они проводят большую часть своего времени. </a:t>
            </a:r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accent5">
                    <a:lumMod val="50000"/>
                  </a:schemeClr>
                </a:solidFill>
              </a:rPr>
              <a:t>Поэтому питание является одним из важных факторов, </a:t>
            </a:r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accent5">
                    <a:lumMod val="50000"/>
                  </a:schemeClr>
                </a:solidFill>
              </a:rPr>
              <a:t>определяющих здоровье подрастающего поколения.</a:t>
            </a:r>
            <a:endParaRPr lang="ru-RU" sz="23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4766" b="13410"/>
          <a:stretch/>
        </p:blipFill>
        <p:spPr>
          <a:xfrm>
            <a:off x="4362026" y="485318"/>
            <a:ext cx="4490716" cy="43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honoteka.org/uploads/posts/2021-05/1621805071_3-phonoteka_org-p-fon-pitanie-v-shkol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" y="-1117"/>
            <a:ext cx="9141111" cy="68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orodokboxing.com/wp-content/uploads/2019/12/19142445.291014.1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92630"/>
            <a:ext cx="5012568" cy="3341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727176" y="502596"/>
            <a:ext cx="74168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Технология приготовления </a:t>
            </a:r>
          </a:p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«Гречневая каша»</a:t>
            </a:r>
          </a:p>
        </p:txBody>
      </p:sp>
    </p:spTree>
    <p:extLst>
      <p:ext uri="{BB962C8B-B14F-4D97-AF65-F5344CB8AC3E}">
        <p14:creationId xmlns:p14="http://schemas.microsoft.com/office/powerpoint/2010/main" val="3083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62117"/>
            <a:ext cx="457200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24128" y="4683919"/>
            <a:ext cx="3419872" cy="2174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419872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5544616" cy="132353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Рецептура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21313"/>
              </p:ext>
            </p:extLst>
          </p:nvPr>
        </p:nvGraphicFramePr>
        <p:xfrm>
          <a:off x="179512" y="2943166"/>
          <a:ext cx="6075137" cy="3704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465452557"/>
                    </a:ext>
                  </a:extLst>
                </a:gridCol>
                <a:gridCol w="759383">
                  <a:extLst>
                    <a:ext uri="{9D8B030D-6E8A-4147-A177-3AD203B41FA5}">
                      <a16:colId xmlns:a16="http://schemas.microsoft.com/office/drawing/2014/main" val="2397376517"/>
                    </a:ext>
                  </a:extLst>
                </a:gridCol>
                <a:gridCol w="1003692">
                  <a:extLst>
                    <a:ext uri="{9D8B030D-6E8A-4147-A177-3AD203B41FA5}">
                      <a16:colId xmlns:a16="http://schemas.microsoft.com/office/drawing/2014/main" val="1429993249"/>
                    </a:ext>
                  </a:extLst>
                </a:gridCol>
                <a:gridCol w="935896">
                  <a:extLst>
                    <a:ext uri="{9D8B030D-6E8A-4147-A177-3AD203B41FA5}">
                      <a16:colId xmlns:a16="http://schemas.microsoft.com/office/drawing/2014/main" val="2040791498"/>
                    </a:ext>
                  </a:extLst>
                </a:gridCol>
                <a:gridCol w="935896">
                  <a:extLst>
                    <a:ext uri="{9D8B030D-6E8A-4147-A177-3AD203B41FA5}">
                      <a16:colId xmlns:a16="http://schemas.microsoft.com/office/drawing/2014/main" val="3760586207"/>
                    </a:ext>
                  </a:extLst>
                </a:gridCol>
                <a:gridCol w="928102">
                  <a:extLst>
                    <a:ext uri="{9D8B030D-6E8A-4147-A177-3AD203B41FA5}">
                      <a16:colId xmlns:a16="http://schemas.microsoft.com/office/drawing/2014/main" val="1749594870"/>
                    </a:ext>
                  </a:extLst>
                </a:gridCol>
              </a:tblGrid>
              <a:tr h="27031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РАСХОД СЫРЬЯ НА ПОРЦИЮ, 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08769"/>
                  </a:ext>
                </a:extLst>
              </a:tr>
              <a:tr h="104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 брутто, г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при холодной обработке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Вес нетто, г	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при тепловой обработке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Выход, 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902219"/>
                  </a:ext>
                </a:extLst>
              </a:tr>
              <a:tr h="810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КРУПА ГРЕЧНЕВАЯ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101,0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1,00 (переборка крупы)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100,0</a:t>
                      </a:r>
                      <a:r>
                        <a:rPr lang="ru-RU" sz="1600" dirty="0">
                          <a:effectLst/>
                        </a:rPr>
                        <a:t>	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110,00 – привар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210,0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085358"/>
                  </a:ext>
                </a:extLst>
              </a:tr>
              <a:tr h="270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142,0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142,0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596700"/>
                  </a:ext>
                </a:extLst>
              </a:tr>
              <a:tr h="270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656100"/>
                  </a:ext>
                </a:extLst>
              </a:tr>
              <a:tr h="540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МАСЛО СЛИВОЧНОЕ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16.67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500865"/>
                  </a:ext>
                </a:extLst>
              </a:tr>
              <a:tr h="492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ВЫХОД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210 </a:t>
                      </a:r>
                      <a:r>
                        <a:rPr lang="ru-RU" sz="1600" dirty="0">
                          <a:effectLst/>
                        </a:rPr>
                        <a:t>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41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8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ppt.ru/assets/cache/images/assets/files/109/slajd2-532x399-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23628" y="0"/>
            <a:ext cx="6696744" cy="108012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Процесс </a:t>
            </a:r>
            <a:r>
              <a:rPr lang="ru-RU" sz="4800" dirty="0" smtClean="0">
                <a:solidFill>
                  <a:srgbClr val="FF0000"/>
                </a:solidFill>
              </a:rPr>
              <a:t>приготовления: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268760"/>
            <a:ext cx="3240360" cy="1381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Перед варкой крупу перебирают, удаляя посторонние примеси, затем промывают в теплой воде. Воду сливают. </a:t>
            </a:r>
          </a:p>
        </p:txBody>
      </p:sp>
      <p:sp>
        <p:nvSpPr>
          <p:cNvPr id="7" name="Овал 6"/>
          <p:cNvSpPr/>
          <p:nvPr/>
        </p:nvSpPr>
        <p:spPr>
          <a:xfrm>
            <a:off x="84872" y="1080120"/>
            <a:ext cx="602053" cy="602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295" y="3166844"/>
            <a:ext cx="3240360" cy="1772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кастрюлю наливают </a:t>
            </a:r>
            <a:r>
              <a:rPr lang="ru-RU" dirty="0">
                <a:solidFill>
                  <a:schemeClr val="tx1"/>
                </a:solidFill>
              </a:rPr>
              <a:t>воду, доводят до кипения. Добавляют соль, всыпают промытую гречневую крупу. Доводят до кипения, отставляют на край </a:t>
            </a:r>
            <a:r>
              <a:rPr lang="ru-RU" dirty="0" smtClean="0">
                <a:solidFill>
                  <a:schemeClr val="tx1"/>
                </a:solidFill>
              </a:rPr>
              <a:t>плиты.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544" y="4638368"/>
            <a:ext cx="602053" cy="602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3418"/>
          <a:stretch/>
        </p:blipFill>
        <p:spPr>
          <a:xfrm>
            <a:off x="4279894" y="1080120"/>
            <a:ext cx="4142867" cy="423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8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3.depositphotos.com/1001080/176/i/950/depositphotos_1761170-stock-photo-border-from-vegetables-and-mushro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" y="0"/>
            <a:ext cx="9144000" cy="68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84619"/>
            <a:ext cx="6696744" cy="1080120"/>
          </a:xfrm>
        </p:spPr>
        <p:txBody>
          <a:bodyPr>
            <a:noAutofit/>
          </a:bodyPr>
          <a:lstStyle/>
          <a:p>
            <a:r>
              <a:rPr lang="ru-RU" sz="8000" dirty="0" smtClean="0"/>
              <a:t>Меню 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1235" y="2903570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Каша 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гречневая- 210г.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8485" y="3417728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Хлеб 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пшеничный-75г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0326" y="3929478"/>
            <a:ext cx="4753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Масло сливочное (порциями)-10г.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7071" y="4476122"/>
            <a:ext cx="286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Сок (Лидер-А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)-200г.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65" y="2089061"/>
            <a:ext cx="4200961" cy="3580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66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240</Words>
  <Application>Microsoft Office PowerPoint</Application>
  <PresentationFormat>Экран (4:3)</PresentationFormat>
  <Paragraphs>61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 Light</vt:lpstr>
      <vt:lpstr>Times New Roman</vt:lpstr>
      <vt:lpstr>Тема Office</vt:lpstr>
      <vt:lpstr>Презентация PowerPoint</vt:lpstr>
      <vt:lpstr>Приготовление горячего завтрака</vt:lpstr>
      <vt:lpstr>Презентация PowerPoint</vt:lpstr>
      <vt:lpstr>Школьное питание –                              залог здоровья</vt:lpstr>
      <vt:lpstr>Презентация PowerPoint</vt:lpstr>
      <vt:lpstr>Презентация PowerPoint</vt:lpstr>
      <vt:lpstr>Рецептура </vt:lpstr>
      <vt:lpstr>Процесс приготовления:</vt:lpstr>
      <vt:lpstr>Меню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ИКТ</cp:lastModifiedBy>
  <cp:revision>753</cp:revision>
  <dcterms:created xsi:type="dcterms:W3CDTF">2018-02-25T09:09:03Z</dcterms:created>
  <dcterms:modified xsi:type="dcterms:W3CDTF">2022-10-29T12:14:21Z</dcterms:modified>
</cp:coreProperties>
</file>